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90100" cy="2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901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a Panorâmica com Legenda">
  <p:cSld name="Fotografia Panorâmica com Legend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00" cy="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600" cy="3214200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Legenda">
  <p:cSld name="Título e Legend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00" cy="3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00" cy="15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 com Legenda">
  <p:cSld name="Citação com Legenda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00" cy="29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00" cy="14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  <p:sp>
        <p:nvSpPr>
          <p:cNvPr id="101" name="Google Shape;101;p13"/>
          <p:cNvSpPr txBox="1"/>
          <p:nvPr/>
        </p:nvSpPr>
        <p:spPr>
          <a:xfrm>
            <a:off x="1001488" y="754166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pt-PT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0557558" y="2993578"/>
            <a:ext cx="60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pt-PT" sz="8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ão de Nome">
  <p:cSld name="Cartão de Nom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00" cy="25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nas">
  <p:cSld name="3 Coluna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00" cy="16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9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9100" cy="28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00" cy="28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800" cy="28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na de 3 Imagens">
  <p:cSld name="Coluna de 3 Image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00" cy="16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0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1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00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800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100" cy="10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 rot="5400000">
            <a:off x="4383927" y="-1103007"/>
            <a:ext cx="3424200" cy="103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title"/>
          </p:nvPr>
        </p:nvSpPr>
        <p:spPr>
          <a:xfrm rot="5400000">
            <a:off x="7410776" y="1923751"/>
            <a:ext cx="5181600" cy="25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body" idx="1"/>
          </p:nvPr>
        </p:nvSpPr>
        <p:spPr>
          <a:xfrm rot="5400000">
            <a:off x="2152349" y="-628949"/>
            <a:ext cx="5181600" cy="76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8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8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00" cy="27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9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0" cy="27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7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700" cy="3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00" cy="20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00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00" cy="31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png" /><Relationship Id="rId5" Type="http://schemas.openxmlformats.org/officeDocument/2006/relationships/image" Target="../media/image5.jpg" /><Relationship Id="rId4" Type="http://schemas.openxmlformats.org/officeDocument/2006/relationships/image" Target="../media/image4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2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2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png" /><Relationship Id="rId4" Type="http://schemas.openxmlformats.org/officeDocument/2006/relationships/image" Target="../media/image3.png" /><Relationship Id="rId9" Type="http://schemas.openxmlformats.org/officeDocument/2006/relationships/image" Target="../media/image10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image" Target="../media/image1.png" /><Relationship Id="rId7" Type="http://schemas.openxmlformats.org/officeDocument/2006/relationships/image" Target="../media/image1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4.gif" /><Relationship Id="rId5" Type="http://schemas.openxmlformats.org/officeDocument/2006/relationships/image" Target="../media/image13.png" /><Relationship Id="rId4" Type="http://schemas.openxmlformats.org/officeDocument/2006/relationships/image" Target="../media/image2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image" Target="../media/image18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3" Type="http://schemas.openxmlformats.org/officeDocument/2006/relationships/image" Target="../media/image20.png" /><Relationship Id="rId7" Type="http://schemas.openxmlformats.org/officeDocument/2006/relationships/image" Target="../media/image2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3.png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3" Type="http://schemas.openxmlformats.org/officeDocument/2006/relationships/image" Target="../media/image1.png" /><Relationship Id="rId7" Type="http://schemas.openxmlformats.org/officeDocument/2006/relationships/image" Target="../media/image28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27.png" /><Relationship Id="rId5" Type="http://schemas.openxmlformats.org/officeDocument/2006/relationships/image" Target="../media/image26.png" /><Relationship Id="rId4" Type="http://schemas.openxmlformats.org/officeDocument/2006/relationships/image" Target="../media/image2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3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Resultado de imagem para castelo de sabug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" y="10"/>
            <a:ext cx="609438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 descr="Resultado de imagem para castelo de sabuga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4408" y="0"/>
            <a:ext cx="609440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/>
          <p:nvPr/>
        </p:nvSpPr>
        <p:spPr>
          <a:xfrm>
            <a:off x="1484672" y="2001787"/>
            <a:ext cx="9222600" cy="2854500"/>
          </a:xfrm>
          <a:prstGeom prst="roundRect">
            <a:avLst>
              <a:gd name="adj" fmla="val 4333"/>
            </a:avLst>
          </a:prstGeom>
          <a:solidFill>
            <a:srgbClr val="000001">
              <a:alpha val="84710"/>
            </a:srgbClr>
          </a:solidFill>
          <a:ln w="82550" cap="flat" cmpd="sng">
            <a:solidFill>
              <a:srgbClr val="EAEA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type="ctrTitle"/>
          </p:nvPr>
        </p:nvSpPr>
        <p:spPr>
          <a:xfrm>
            <a:off x="1751012" y="2271826"/>
            <a:ext cx="8690100" cy="1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pt-PT">
                <a:solidFill>
                  <a:schemeClr val="lt1"/>
                </a:solidFill>
              </a:rPr>
              <a:t>O CASTELO DE SABUGAL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1"/>
          </p:nvPr>
        </p:nvSpPr>
        <p:spPr>
          <a:xfrm>
            <a:off x="1751012" y="3692014"/>
            <a:ext cx="86901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pt-PT">
                <a:solidFill>
                  <a:schemeClr val="lt1"/>
                </a:solidFill>
              </a:rPr>
              <a:t>UMA “COISA” INTERESSANTE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7" name="Google Shape;29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383" y="632121"/>
            <a:ext cx="5271300" cy="3518700"/>
          </a:xfrm>
          <a:prstGeom prst="roundRect">
            <a:avLst>
              <a:gd name="adj" fmla="val 298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98" name="Google Shape;29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8"/>
          <p:cNvSpPr txBox="1">
            <a:spLocks noGrp="1"/>
          </p:cNvSpPr>
          <p:nvPr>
            <p:ph type="title"/>
          </p:nvPr>
        </p:nvSpPr>
        <p:spPr>
          <a:xfrm>
            <a:off x="8005908" y="1"/>
            <a:ext cx="4046400" cy="6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PT"/>
              <a:t>CURIOSIDADES</a:t>
            </a:r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body" idx="1"/>
          </p:nvPr>
        </p:nvSpPr>
        <p:spPr>
          <a:xfrm>
            <a:off x="5626100" y="632121"/>
            <a:ext cx="6426300" cy="62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pt-PT" sz="1800"/>
              <a:t>O </a:t>
            </a:r>
            <a:r>
              <a:rPr lang="pt-PT" sz="1800" b="1"/>
              <a:t>CASTELO DE SABUGAL </a:t>
            </a:r>
            <a:r>
              <a:rPr lang="pt-PT" sz="1800"/>
              <a:t>TAMBÉM É CONHECIDO POR “</a:t>
            </a:r>
            <a:r>
              <a:rPr lang="pt-PT" sz="1800" b="1"/>
              <a:t>CASTELO DAS CINCO QUINAS</a:t>
            </a:r>
            <a:r>
              <a:rPr lang="pt-PT" sz="1800"/>
              <a:t>”, POR CAUSA DA FORMA PENTAGONAL DA TORRE DE MENAGEM. TEM CINCO TORRES (QUINAS) QUE É UMA SITUAÇÃO ÚNICA EM PORTUGAL;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 sz="1800"/>
              <a:t>OS ALCAIDES DO CASTELO DO SABUGAL SÃO D. DIOGO DE CASTRO E D. ANTÓNIO DA CUNHA;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 sz="1800"/>
              <a:t>EXISTE UMA QUADRA SOBRE O CASTELO: </a:t>
            </a:r>
            <a:endParaRPr/>
          </a:p>
          <a:p>
            <a:pPr marL="1371600" lvl="3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pt-PT" sz="1800"/>
              <a:t>“</a:t>
            </a:r>
            <a:r>
              <a:rPr lang="pt-PT" sz="1800" i="1" u="sng"/>
              <a:t>CASTELO DE CINCO QUINAS</a:t>
            </a:r>
            <a:endParaRPr/>
          </a:p>
          <a:p>
            <a:pPr marL="1371600" lvl="3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pt-PT" sz="1800" i="1" u="sng"/>
              <a:t>SÓ HÁ UM EM PORTUGAL</a:t>
            </a:r>
            <a:endParaRPr/>
          </a:p>
          <a:p>
            <a:pPr marL="1371600" lvl="3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pt-PT" sz="1800" i="1" u="sng"/>
              <a:t>À BEIRA DO RIO CÔA</a:t>
            </a:r>
            <a:endParaRPr/>
          </a:p>
          <a:p>
            <a:pPr marL="1371600" lvl="3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r>
              <a:rPr lang="pt-PT" sz="1800" i="1" u="sng"/>
              <a:t>NA VILA DO SABUGAL”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 sz="1800"/>
              <a:t>EXISTEM UNS BOLOS CHAMADOS “QUINAS” EM HONRA DO CASTELO;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t-PT" sz="1800"/>
              <a:t>NO CONCELHO DO SABUGAL EXISTEM VÁRIAS ALDEIAS HISTÓRICAS COM CASTELOS.</a:t>
            </a:r>
            <a:endParaRPr sz="1100"/>
          </a:p>
          <a:p>
            <a:pPr marL="228600" lvl="0" indent="-158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913774" y="1365957"/>
            <a:ext cx="10364400" cy="4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Twentieth Century"/>
              <a:buNone/>
            </a:pPr>
            <a:r>
              <a:rPr lang="pt-PT" sz="5600" b="1"/>
              <a:t>FIM…</a:t>
            </a:r>
            <a:br>
              <a:rPr lang="pt-PT" sz="5600" b="1"/>
            </a:br>
            <a:br>
              <a:rPr lang="pt-PT" sz="5600" b="1"/>
            </a:br>
            <a:br>
              <a:rPr lang="pt-PT" sz="5600"/>
            </a:br>
            <a:r>
              <a:rPr lang="pt-PT" sz="5600"/>
              <a:t>O SABUGAL É UM BOM LOCAL PARA VISITAR.</a:t>
            </a:r>
            <a:endParaRPr sz="5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>
            <a:off x="4059935" y="0"/>
            <a:ext cx="81321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0" y="0"/>
            <a:ext cx="40599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  <a:effectLst>
            <a:outerShdw blurRad="50800" dist="12700" algn="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641074" y="1314450"/>
            <a:ext cx="2844000" cy="3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pt-PT" sz="4400"/>
              <a:t>ÍNDICE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 rotWithShape="1">
          <a:blip r:embed="rId3">
            <a:alphaModFix/>
          </a:blip>
          <a:srcRect r="66699" b="77917"/>
          <a:stretch/>
        </p:blipFill>
        <p:spPr>
          <a:xfrm>
            <a:off x="0" y="0"/>
            <a:ext cx="4059936" cy="151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0"/>
          <p:cNvPicPr preferRelativeResize="0"/>
          <p:nvPr/>
        </p:nvPicPr>
        <p:blipFill rotWithShape="1">
          <a:blip r:embed="rId4">
            <a:alphaModFix/>
          </a:blip>
          <a:srcRect l="78750" t="72830" b="14148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0"/>
          <p:cNvGrpSpPr/>
          <p:nvPr/>
        </p:nvGrpSpPr>
        <p:grpSpPr>
          <a:xfrm>
            <a:off x="4785239" y="1574721"/>
            <a:ext cx="6681483" cy="3984311"/>
            <a:chOff x="964" y="275671"/>
            <a:chExt cx="6681483" cy="3984311"/>
          </a:xfrm>
        </p:grpSpPr>
        <p:sp>
          <p:nvSpPr>
            <p:cNvPr id="173" name="Google Shape;173;p20"/>
            <p:cNvSpPr/>
            <p:nvPr/>
          </p:nvSpPr>
          <p:spPr>
            <a:xfrm>
              <a:off x="308089" y="275671"/>
              <a:ext cx="1040239" cy="1016397"/>
            </a:xfrm>
            <a:prstGeom prst="round2DiagRect">
              <a:avLst>
                <a:gd name="adj1" fmla="val 29727"/>
                <a:gd name="adj2" fmla="val 30353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0"/>
            <p:cNvSpPr/>
            <p:nvPr/>
          </p:nvSpPr>
          <p:spPr>
            <a:xfrm>
              <a:off x="609995" y="538970"/>
              <a:ext cx="516900" cy="5169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0"/>
            <p:cNvSpPr/>
            <p:nvPr/>
          </p:nvSpPr>
          <p:spPr>
            <a:xfrm>
              <a:off x="964" y="1528267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964" y="1528267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LOCALIZAÇÃO</a:t>
              </a: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023855" y="347017"/>
              <a:ext cx="900600" cy="9006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215808" y="538970"/>
              <a:ext cx="516900" cy="5169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1735925" y="1528267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0"/>
            <p:cNvSpPr txBox="1"/>
            <p:nvPr/>
          </p:nvSpPr>
          <p:spPr>
            <a:xfrm>
              <a:off x="1735855" y="1432074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SOBRE SABUGAL</a:t>
              </a: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3758816" y="347017"/>
              <a:ext cx="900600" cy="9006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3950769" y="538970"/>
              <a:ext cx="516900" cy="5169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3470886" y="1528267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0"/>
            <p:cNvSpPr txBox="1"/>
            <p:nvPr/>
          </p:nvSpPr>
          <p:spPr>
            <a:xfrm>
              <a:off x="3470886" y="1528267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PATRIMÓNIO</a:t>
              </a: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5493777" y="347017"/>
              <a:ext cx="900600" cy="9006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5685730" y="538970"/>
              <a:ext cx="516900" cy="5169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5205847" y="1528267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 txBox="1"/>
            <p:nvPr/>
          </p:nvSpPr>
          <p:spPr>
            <a:xfrm>
              <a:off x="5205847" y="1528267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IMAGENS</a:t>
              </a: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1156374" y="2488032"/>
              <a:ext cx="900600" cy="9006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0"/>
            <p:cNvSpPr/>
            <p:nvPr/>
          </p:nvSpPr>
          <p:spPr>
            <a:xfrm>
              <a:off x="1348328" y="2679985"/>
              <a:ext cx="516900" cy="5169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0"/>
            <p:cNvSpPr/>
            <p:nvPr/>
          </p:nvSpPr>
          <p:spPr>
            <a:xfrm>
              <a:off x="868445" y="3669282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0"/>
            <p:cNvSpPr txBox="1"/>
            <p:nvPr/>
          </p:nvSpPr>
          <p:spPr>
            <a:xfrm>
              <a:off x="868445" y="3669282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GRAVURAS</a:t>
              </a: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>
              <a:off x="2891335" y="2488032"/>
              <a:ext cx="900600" cy="9006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0"/>
            <p:cNvSpPr/>
            <p:nvPr/>
          </p:nvSpPr>
          <p:spPr>
            <a:xfrm>
              <a:off x="3083289" y="2679985"/>
              <a:ext cx="516900" cy="5169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0"/>
            <p:cNvSpPr/>
            <p:nvPr/>
          </p:nvSpPr>
          <p:spPr>
            <a:xfrm>
              <a:off x="2603406" y="3669282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0"/>
            <p:cNvSpPr txBox="1"/>
            <p:nvPr/>
          </p:nvSpPr>
          <p:spPr>
            <a:xfrm>
              <a:off x="2603406" y="3669282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HISTÓRIA</a:t>
              </a: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97" name="Google Shape;197;p20"/>
            <p:cNvSpPr/>
            <p:nvPr/>
          </p:nvSpPr>
          <p:spPr>
            <a:xfrm>
              <a:off x="4626296" y="2488032"/>
              <a:ext cx="900600" cy="900600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0"/>
            <p:cNvSpPr/>
            <p:nvPr/>
          </p:nvSpPr>
          <p:spPr>
            <a:xfrm>
              <a:off x="4818250" y="2679985"/>
              <a:ext cx="516900" cy="516900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0"/>
            <p:cNvSpPr/>
            <p:nvPr/>
          </p:nvSpPr>
          <p:spPr>
            <a:xfrm>
              <a:off x="4338367" y="3669282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4338367" y="3669282"/>
              <a:ext cx="1476600" cy="5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wentieth Century"/>
                <a:buNone/>
              </a:pPr>
              <a:r>
                <a:rPr lang="pt-PT" sz="1800" b="0" i="0" u="none" strike="noStrike" cap="none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CURIOSIDADES</a:t>
              </a:r>
              <a:endPara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 descr="Resultado de imagem para mapa de portugal sÃ³ a identificar o sabuga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7077" y="957485"/>
            <a:ext cx="3420600" cy="5008800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0" name="Google Shape;210;p21" descr="Resultado de imagem para mapa de sabuga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2187" y="957486"/>
            <a:ext cx="6939000" cy="5008800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2607" y="0"/>
            <a:ext cx="12192000" cy="305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00434" y="3191932"/>
            <a:ext cx="3686351" cy="366606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 txBox="1">
            <a:spLocks noGrp="1"/>
          </p:cNvSpPr>
          <p:nvPr>
            <p:ph type="title"/>
          </p:nvPr>
        </p:nvSpPr>
        <p:spPr>
          <a:xfrm>
            <a:off x="1076970" y="5720445"/>
            <a:ext cx="10916400" cy="1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pt-PT" sz="4800"/>
              <a:t>LOCALIZAÇÃO EM PORTUGAL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PT"/>
              <a:t>SOBRE SABUGAL</a:t>
            </a:r>
            <a:endParaRPr/>
          </a:p>
        </p:txBody>
      </p:sp>
      <p:grpSp>
        <p:nvGrpSpPr>
          <p:cNvPr id="219" name="Google Shape;219;p22"/>
          <p:cNvGrpSpPr/>
          <p:nvPr/>
        </p:nvGrpSpPr>
        <p:grpSpPr>
          <a:xfrm>
            <a:off x="914400" y="2580575"/>
            <a:ext cx="10363042" cy="2961043"/>
            <a:chOff x="0" y="48100"/>
            <a:chExt cx="10363042" cy="2961043"/>
          </a:xfrm>
        </p:grpSpPr>
        <p:sp>
          <p:nvSpPr>
            <p:cNvPr id="220" name="Google Shape;220;p22"/>
            <p:cNvSpPr/>
            <p:nvPr/>
          </p:nvSpPr>
          <p:spPr>
            <a:xfrm>
              <a:off x="0" y="76197"/>
              <a:ext cx="2444100" cy="2932800"/>
            </a:xfrm>
            <a:prstGeom prst="rect">
              <a:avLst/>
            </a:prstGeom>
            <a:gradFill>
              <a:gsLst>
                <a:gs pos="0">
                  <a:srgbClr val="D58264"/>
                </a:gs>
                <a:gs pos="50000">
                  <a:srgbClr val="CF683C"/>
                </a:gs>
                <a:gs pos="100000">
                  <a:srgbClr val="BE511A"/>
                </a:gs>
              </a:gsLst>
              <a:lin ang="5400012" scaled="0"/>
            </a:gradFill>
            <a:ln w="9525" cap="flat" cmpd="sng">
              <a:solidFill>
                <a:srgbClr val="CE64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2"/>
            <p:cNvSpPr txBox="1"/>
            <p:nvPr/>
          </p:nvSpPr>
          <p:spPr>
            <a:xfrm>
              <a:off x="0" y="1249343"/>
              <a:ext cx="2444100" cy="17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0" rIns="2414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wentieth Century"/>
                <a:buNone/>
              </a:pPr>
              <a:r>
                <a:rPr lang="pt-PT" sz="19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 Sabugal é um concelho e uma terra. O monumento de que vou falar, é o seu castelo.</a:t>
              </a:r>
              <a:endParaRPr sz="1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" name="Google Shape;222;p22"/>
            <p:cNvSpPr/>
            <p:nvPr/>
          </p:nvSpPr>
          <p:spPr>
            <a:xfrm>
              <a:off x="202" y="48100"/>
              <a:ext cx="2444100" cy="1173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2"/>
            <p:cNvSpPr txBox="1"/>
            <p:nvPr/>
          </p:nvSpPr>
          <p:spPr>
            <a:xfrm>
              <a:off x="202" y="48100"/>
              <a:ext cx="24441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165100" rIns="2414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Twentieth Century"/>
                <a:buNone/>
              </a:pPr>
              <a:r>
                <a:rPr lang="pt-PT" sz="66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01</a:t>
              </a: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2639782" y="48100"/>
              <a:ext cx="2444100" cy="2932800"/>
            </a:xfrm>
            <a:prstGeom prst="rect">
              <a:avLst/>
            </a:prstGeom>
            <a:gradFill>
              <a:gsLst>
                <a:gs pos="0">
                  <a:srgbClr val="83D56D"/>
                </a:gs>
                <a:gs pos="50000">
                  <a:srgbClr val="69CE49"/>
                </a:gs>
                <a:gs pos="100000">
                  <a:srgbClr val="4EBD28"/>
                </a:gs>
              </a:gsLst>
              <a:lin ang="5400012" scaled="0"/>
            </a:gradFill>
            <a:ln w="9525" cap="flat" cmpd="sng">
              <a:solidFill>
                <a:srgbClr val="63CE3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 txBox="1"/>
            <p:nvPr/>
          </p:nvSpPr>
          <p:spPr>
            <a:xfrm>
              <a:off x="2639782" y="1221246"/>
              <a:ext cx="2444100" cy="17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0" rIns="2414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wentieth Century"/>
                <a:buNone/>
              </a:pPr>
              <a:r>
                <a:rPr lang="pt-PT" sz="19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 concelho do Sabugal faz parte do distrito da Guarda.</a:t>
              </a:r>
              <a:endParaRPr sz="1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2639782" y="48100"/>
              <a:ext cx="2444100" cy="1173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 txBox="1"/>
            <p:nvPr/>
          </p:nvSpPr>
          <p:spPr>
            <a:xfrm>
              <a:off x="2639782" y="48100"/>
              <a:ext cx="24441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165100" rIns="2414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Twentieth Century"/>
                <a:buNone/>
              </a:pPr>
              <a:r>
                <a:rPr lang="pt-PT" sz="66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02</a:t>
              </a:r>
              <a:endParaRPr/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5279362" y="48100"/>
              <a:ext cx="2444100" cy="2932800"/>
            </a:xfrm>
            <a:prstGeom prst="rect">
              <a:avLst/>
            </a:prstGeom>
            <a:gradFill>
              <a:gsLst>
                <a:gs pos="0">
                  <a:srgbClr val="77C4D6"/>
                </a:gs>
                <a:gs pos="50000">
                  <a:srgbClr val="55B9CF"/>
                </a:gs>
                <a:gs pos="100000">
                  <a:srgbClr val="35A5BD"/>
                </a:gs>
              </a:gsLst>
              <a:lin ang="5400012" scaled="0"/>
            </a:gradFill>
            <a:ln w="9525" cap="flat" cmpd="sng">
              <a:solidFill>
                <a:srgbClr val="4DB8C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2"/>
            <p:cNvSpPr txBox="1"/>
            <p:nvPr/>
          </p:nvSpPr>
          <p:spPr>
            <a:xfrm>
              <a:off x="5279362" y="1221246"/>
              <a:ext cx="2444100" cy="17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0" rIns="2414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wentieth Century"/>
                <a:buNone/>
              </a:pPr>
              <a:r>
                <a:rPr lang="pt-PT" sz="19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O Sabugal tem património rico.</a:t>
              </a:r>
              <a:endParaRPr/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5279362" y="48100"/>
              <a:ext cx="2444100" cy="1173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2"/>
            <p:cNvSpPr txBox="1"/>
            <p:nvPr/>
          </p:nvSpPr>
          <p:spPr>
            <a:xfrm>
              <a:off x="5279362" y="48100"/>
              <a:ext cx="24441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165100" rIns="2414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Twentieth Century"/>
                <a:buNone/>
              </a:pPr>
              <a:r>
                <a:rPr lang="pt-PT" sz="66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03</a:t>
              </a:r>
              <a:endParaRPr/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7918942" y="48100"/>
              <a:ext cx="2444100" cy="2932800"/>
            </a:xfrm>
            <a:prstGeom prst="rect">
              <a:avLst/>
            </a:prstGeom>
            <a:gradFill>
              <a:gsLst>
                <a:gs pos="0">
                  <a:srgbClr val="B280D8"/>
                </a:gs>
                <a:gs pos="50000">
                  <a:srgbClr val="A360D1"/>
                </a:gs>
                <a:gs pos="100000">
                  <a:srgbClr val="8B42BD"/>
                </a:gs>
              </a:gsLst>
              <a:lin ang="5400012" scaled="0"/>
            </a:gradFill>
            <a:ln w="9525" cap="flat" cmpd="sng">
              <a:solidFill>
                <a:srgbClr val="A15BD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2"/>
            <p:cNvSpPr txBox="1"/>
            <p:nvPr/>
          </p:nvSpPr>
          <p:spPr>
            <a:xfrm>
              <a:off x="7918942" y="1221246"/>
              <a:ext cx="2444100" cy="175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0" rIns="2414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Twentieth Century"/>
                <a:buNone/>
              </a:pPr>
              <a:r>
                <a:rPr lang="pt-PT" sz="19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Podem encontrar isto na Wikipédia e pesquisar por Sabugal.</a:t>
              </a:r>
              <a:br>
                <a:rPr lang="pt-PT" sz="19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</a:br>
              <a:endParaRPr sz="19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7918942" y="48100"/>
              <a:ext cx="2444100" cy="11730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25400" dir="5400000" rotWithShape="0">
                <a:srgbClr val="000000">
                  <a:alpha val="2784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7918942" y="48100"/>
              <a:ext cx="2444100" cy="11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1400" tIns="165100" rIns="241400" bIns="165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600"/>
                <a:buFont typeface="Twentieth Century"/>
                <a:buNone/>
              </a:pPr>
              <a:r>
                <a:rPr lang="pt-PT" sz="6600" b="0" i="0" u="none" strike="noStrike" cap="non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04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</a:pPr>
            <a:r>
              <a:rPr lang="pt-PT"/>
              <a:t>PATRIMÓNIO DO SABUGAL</a:t>
            </a:r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body" idx="1"/>
          </p:nvPr>
        </p:nvSpPr>
        <p:spPr>
          <a:xfrm>
            <a:off x="0" y="808750"/>
            <a:ext cx="12192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rmAutofit/>
          </a:bodyPr>
          <a:lstStyle/>
          <a:p>
            <a:pPr marL="514350" lvl="0" indent="-5143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Font typeface="Questrial"/>
              <a:buAutoNum type="romanUcPeriod"/>
            </a:pPr>
            <a:r>
              <a:rPr lang="pt-PT"/>
              <a:t>TERMAS DO CRÓ</a:t>
            </a: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AutoNum type="romanUcPeriod"/>
            </a:pPr>
            <a:r>
              <a:rPr lang="pt-PT"/>
              <a:t>SORTELHA (ALDEIA HISTÓRICA)</a:t>
            </a: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387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None/>
            </a:pPr>
            <a:endParaRPr/>
          </a:p>
          <a:p>
            <a:pPr marL="514350" lvl="0" indent="-5143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Questrial"/>
              <a:buAutoNum type="romanUcPeriod"/>
            </a:pPr>
            <a:r>
              <a:rPr lang="pt-PT"/>
              <a:t>CASTELO DO SABUGAL</a:t>
            </a:r>
            <a:endParaRPr/>
          </a:p>
        </p:txBody>
      </p:sp>
      <p:pic>
        <p:nvPicPr>
          <p:cNvPr id="242" name="Google Shape;24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759" y="1236593"/>
            <a:ext cx="3801281" cy="198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688" y="3802850"/>
            <a:ext cx="3619415" cy="251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7017" y="1445799"/>
            <a:ext cx="6134663" cy="4092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746975" y="0"/>
            <a:ext cx="10672800" cy="6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PT"/>
              <a:t>IMAGENS</a:t>
            </a:r>
            <a:endParaRPr/>
          </a:p>
        </p:txBody>
      </p:sp>
      <p:pic>
        <p:nvPicPr>
          <p:cNvPr id="250" name="Google Shape;25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67" y="584441"/>
            <a:ext cx="4301544" cy="241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4232" y="584441"/>
            <a:ext cx="3226226" cy="241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8301" y="584441"/>
            <a:ext cx="3635151" cy="2417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767" y="3715990"/>
            <a:ext cx="3418533" cy="255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9723" y="3715990"/>
            <a:ext cx="3976549" cy="2557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45509" y="3717452"/>
            <a:ext cx="3410709" cy="255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5"/>
          <p:cNvSpPr/>
          <p:nvPr/>
        </p:nvSpPr>
        <p:spPr>
          <a:xfrm>
            <a:off x="887439" y="957486"/>
            <a:ext cx="6005100" cy="4940400"/>
          </a:xfrm>
          <a:prstGeom prst="roundRect">
            <a:avLst>
              <a:gd name="adj" fmla="val 4448"/>
            </a:avLst>
          </a:prstGeom>
          <a:solidFill>
            <a:srgbClr val="FFFFFF"/>
          </a:solidFill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7F7F7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5" name="Google Shape;265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1418" y="1420326"/>
            <a:ext cx="2435260" cy="1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0405" y="1420328"/>
            <a:ext cx="2433957" cy="192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1418" y="3505121"/>
            <a:ext cx="2435260" cy="1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70407" y="3505121"/>
            <a:ext cx="2433957" cy="192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7570382" y="957486"/>
            <a:ext cx="3707700" cy="3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pt-PT" sz="4800"/>
              <a:t>GRAVURAS</a:t>
            </a:r>
            <a:endParaRPr sz="4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6" name="Google Shape;27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186" y="253820"/>
            <a:ext cx="6897455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/>
          <p:nvPr/>
        </p:nvSpPr>
        <p:spPr>
          <a:xfrm>
            <a:off x="7479161" y="-2"/>
            <a:ext cx="81300" cy="6858000"/>
          </a:xfrm>
          <a:prstGeom prst="rect">
            <a:avLst/>
          </a:prstGeom>
          <a:gradFill>
            <a:gsLst>
              <a:gs pos="0">
                <a:srgbClr val="BBBBBB"/>
              </a:gs>
              <a:gs pos="7000">
                <a:srgbClr val="8A8A8A"/>
              </a:gs>
              <a:gs pos="15930">
                <a:srgbClr val="B5B5B5"/>
              </a:gs>
              <a:gs pos="44260">
                <a:srgbClr val="D5D5D5"/>
              </a:gs>
              <a:gs pos="50449">
                <a:srgbClr val="E6E6E6"/>
              </a:gs>
              <a:gs pos="60160">
                <a:srgbClr val="D5D5D5"/>
              </a:gs>
              <a:gs pos="84000">
                <a:srgbClr val="B5B5B5"/>
              </a:gs>
              <a:gs pos="93000">
                <a:srgbClr val="8A8A8A"/>
              </a:gs>
              <a:gs pos="100000">
                <a:srgbClr val="BBBBBB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9" name="Google Shape;279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7814119" y="134197"/>
            <a:ext cx="42966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Twentieth Century"/>
              <a:buNone/>
            </a:pPr>
            <a:r>
              <a:rPr lang="pt-PT" sz="3240"/>
              <a:t>HISTÓRIA DO CASTELO </a:t>
            </a:r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body" idx="1"/>
          </p:nvPr>
        </p:nvSpPr>
        <p:spPr>
          <a:xfrm>
            <a:off x="7670800" y="1562100"/>
            <a:ext cx="45213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t-PT" sz="1800"/>
              <a:t>EXISTEM VESTÍGIOS ARQUEOLÓGICOS QUE PROVAM QUE, NO LOCAL ONDE ESTÁ O CASTELO ATUAL, HAVIA SERES-HUMANOS NA PRÉ-HISTÓRIA.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sz="1800"/>
              <a:t>QUANDO OS ROMANOS INVADIRAM PORTUGAL, CONSTRUÍRAM UMA ESTRADA QUE CRUZAVA COM O RIO CÔA E COLOCARAM UM GRUPO DE SOLDADOS PARA A VIGIAREM E DEFENDEREM.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t-PT" sz="1800"/>
              <a:t>ESTE CASTELO É FEITO DE GRANITO E DE XISTO (AS ROCHAS DA REGIÃO).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/>
          </a:p>
        </p:txBody>
      </p:sp>
      <p:sp>
        <p:nvSpPr>
          <p:cNvPr id="282" name="Google Shape;282;p26"/>
          <p:cNvSpPr txBox="1"/>
          <p:nvPr/>
        </p:nvSpPr>
        <p:spPr>
          <a:xfrm>
            <a:off x="6559401" y="3416120"/>
            <a:ext cx="4860600" cy="48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B7B7B7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8" name="Google Shape;288;p27" descr="Resultado de imagem para castelo de sabuga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3" y="1160158"/>
            <a:ext cx="5452500" cy="4089300"/>
          </a:xfrm>
          <a:prstGeom prst="roundRect">
            <a:avLst>
              <a:gd name="adj" fmla="val 530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89" name="Google Shape;28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6887633" y="0"/>
            <a:ext cx="53043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pt-PT"/>
              <a:t>HISTÓRIA DO CASTELO </a:t>
            </a:r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6417398" y="1016000"/>
            <a:ext cx="5774700" cy="58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pt-PT"/>
              <a:t>NA ÉPOCA DA RECONQUISTA CRISTÃ, AS TERRAS DE SABUGAL FORAM POSSIVELMENTE CONQUISTADAS POR D. AFONSO HENRIQUES, MAS, EM 1160 FORAM PERDIDAS PARA O REINO DE LEÃO.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PT"/>
              <a:t>EM 1190, D. AFONSO IX DE LEÃO DECIDIU CRIAR O CONSELHO DO SABUGAL. A VILA COMEÇOU A SER FUNDADA À VOLTA DE 1224, NA ALTURA EM QUE FOI COMEÇADA A SER FEITA UMA ZONA DEFENSIVA.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PT"/>
              <a:t>O TERRITÓRIO DE RIBACÔA, CONQUISTADO A LEÃO POR D. DINIS, RECEBEU CARTA DE FORAL DAQUELE REI PORTUGUÊS EM 1296. O TRATADO DE ALCANICES EM 1297, FEZ COM QUE ESSE TERRITÓRIO FOSSE DEFINITIVAMENTE DE PORTUGAL.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pt-PT"/>
              <a:t>NO REINADO DE D. MANUEL I, O CASTELO TEVE OBRAS QUE FORAM CONCLUÍDAS EM 1515.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tícula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Ecrã Panorâmico</PresentationFormat>
  <Slides>11</Slides>
  <Notes>11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Gotícula</vt:lpstr>
      <vt:lpstr>O CASTELO DE SABUGAL</vt:lpstr>
      <vt:lpstr>ÍNDICE </vt:lpstr>
      <vt:lpstr>LOCALIZAÇÃO EM PORTUGAL</vt:lpstr>
      <vt:lpstr>SOBRE SABUGAL</vt:lpstr>
      <vt:lpstr>PATRIMÓNIO DO SABUGAL</vt:lpstr>
      <vt:lpstr>IMAGENS</vt:lpstr>
      <vt:lpstr>GRAVURAS</vt:lpstr>
      <vt:lpstr>HISTÓRIA DO CASTELO </vt:lpstr>
      <vt:lpstr>HISTÓRIA DO CASTELO </vt:lpstr>
      <vt:lpstr>CURIOSIDADES</vt:lpstr>
      <vt:lpstr>FIM…   O SABUGAL É UM BOM LOCAL PARA VISITAR.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CASTELO DE SABUGAL</dc:title>
  <cp:lastModifiedBy>paulojssilva07@gmail.com</cp:lastModifiedBy>
  <cp:revision>2</cp:revision>
  <dcterms:modified xsi:type="dcterms:W3CDTF">2019-12-08T10:05:36Z</dcterms:modified>
</cp:coreProperties>
</file>